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74" r:id="rId5"/>
    <p:sldId id="276" r:id="rId6"/>
    <p:sldId id="277" r:id="rId7"/>
    <p:sldId id="264" r:id="rId8"/>
    <p:sldId id="288" r:id="rId9"/>
    <p:sldId id="272" r:id="rId10"/>
    <p:sldId id="273" r:id="rId11"/>
    <p:sldId id="266" r:id="rId12"/>
    <p:sldId id="267" r:id="rId13"/>
    <p:sldId id="279" r:id="rId14"/>
    <p:sldId id="280" r:id="rId15"/>
    <p:sldId id="281" r:id="rId16"/>
    <p:sldId id="282" r:id="rId17"/>
    <p:sldId id="283" r:id="rId18"/>
    <p:sldId id="284" r:id="rId19"/>
  </p:sldIdLst>
  <p:sldSz cx="9144000" cy="6858000" type="screen4x3"/>
  <p:notesSz cx="6858000" cy="9144000"/>
  <p:photoAlbum/>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a:srgbClr val="000000"/>
    <a:srgbClr val="66CC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7" d="100"/>
          <a:sy n="77"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6222FE-D8DE-4227-80EE-93BCE2EAA7F7}"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AA8E362-2313-49DE-932F-B46EC75A9DB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A8FBA27-6055-4FCB-BD5D-B50F80B1BE7D}"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8544BB9-384E-43AF-BFE6-682EADE613C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202460-8713-4162-9090-A899A648019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A1ECB3-C038-4747-AC0F-3A6E426EA22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D85643-25FE-4535-9D4D-310853A7DEC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20A7225-8662-4C3B-BB1E-E716BFA47BB2}"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9F4C8F0-BB99-4245-A310-B367903445C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A572B6F-499E-4210-8DD1-8CEB5FD5A6F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2D021A-5F5C-4038-B579-C683A5C50FB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8C1813A-6619-4B5F-BE8E-D9E14FF81A9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6FAF5E8-5E68-4B9D-8D13-2289951FE07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fr/imgres?imgurl=http://www.tutoriaux-excalibur.com/solutions/images/demarrage-pc/processeur.jpg&amp;imgrefurl=http://www.tutoriaux-excalibur.com/solutions/cpu_is_unworkable.htm&amp;h=327&amp;w=488&amp;sz=43&amp;hl=fr&amp;start=2&amp;usg=__dTixWbA8GA41iiqcxU9KGyAb09Y=&amp;tbnid=Mir5meEbvySUjM:&amp;tbnh=87&amp;tbnw=130&amp;prev=/images?q=Processeur&amp;gbv=2&amp;hl=fr"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fr/imgres?imgurl=http://upload.citytoo.com/d1/52244/cd42095b1a9bfdfe7012fd53ad88c556/5_PC133%20128MB.jpeg&amp;imgrefurl=http://www.citytoo.fr/fr/fr/memoire-sdram-pc133-128-mo-WidpgZ31QidZ9635851&amp;h=316&amp;w=450&amp;sz=12&amp;hl=fr&amp;start=2&amp;usg=__Tn9hR12HNvY7ndM77A_Sq_9jE7A=&amp;tbnid=ycssuO-rd1F8iM:&amp;tbnh=89&amp;tbnw=127&amp;prev=/images?q=m%C3%A9moire+vive&amp;gbv=2&amp;hl=fr"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412777"/>
            <a:ext cx="7772400" cy="1296143"/>
          </a:xfrm>
        </p:spPr>
        <p:txBody>
          <a:bodyPr/>
          <a:lstStyle/>
          <a:p>
            <a:pPr eaLnBrk="1" hangingPunct="1"/>
            <a:r>
              <a:rPr lang="fr-FR" sz="4800" b="1" dirty="0" smtClean="0">
                <a:solidFill>
                  <a:srgbClr val="C00000"/>
                </a:solidFill>
              </a:rPr>
              <a:t>L’ordinateur</a:t>
            </a:r>
          </a:p>
        </p:txBody>
      </p:sp>
      <p:sp>
        <p:nvSpPr>
          <p:cNvPr id="4099" name="Rectangle 3"/>
          <p:cNvSpPr>
            <a:spLocks noGrp="1" noChangeArrowheads="1"/>
          </p:cNvSpPr>
          <p:nvPr>
            <p:ph type="subTitle" idx="1"/>
          </p:nvPr>
        </p:nvSpPr>
        <p:spPr>
          <a:xfrm>
            <a:off x="1371600" y="2552700"/>
            <a:ext cx="6400800" cy="1752600"/>
          </a:xfrm>
        </p:spPr>
        <p:txBody>
          <a:bodyPr/>
          <a:lstStyle/>
          <a:p>
            <a:pPr eaLnBrk="1" hangingPunct="1"/>
            <a:r>
              <a:rPr lang="fr-FR" dirty="0" smtClean="0">
                <a:solidFill>
                  <a:srgbClr val="C00000"/>
                </a:solidFill>
              </a:rPr>
              <a:t>Les composants internes</a:t>
            </a:r>
          </a:p>
        </p:txBody>
      </p:sp>
      <p:sp>
        <p:nvSpPr>
          <p:cNvPr id="4" name="ZoneTexte 3"/>
          <p:cNvSpPr txBox="1"/>
          <p:nvPr/>
        </p:nvSpPr>
        <p:spPr>
          <a:xfrm>
            <a:off x="755576" y="5805264"/>
            <a:ext cx="3384376" cy="369332"/>
          </a:xfrm>
          <a:prstGeom prst="rect">
            <a:avLst/>
          </a:prstGeom>
          <a:noFill/>
        </p:spPr>
        <p:txBody>
          <a:bodyPr wrap="square" rtlCol="0">
            <a:spAutoFit/>
          </a:bodyPr>
          <a:lstStyle/>
          <a:p>
            <a:r>
              <a:rPr lang="fr-FR" dirty="0" smtClean="0">
                <a:solidFill>
                  <a:srgbClr val="C00000"/>
                </a:solidFill>
              </a:rPr>
              <a:t>Images et textes pris sur le Net</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57188"/>
            <a:ext cx="8229600" cy="500062"/>
          </a:xfrm>
        </p:spPr>
        <p:txBody>
          <a:bodyPr/>
          <a:lstStyle/>
          <a:p>
            <a:pPr eaLnBrk="1" hangingPunct="1"/>
            <a:r>
              <a:rPr lang="fr-FR" sz="3600" b="1" dirty="0" smtClean="0">
                <a:solidFill>
                  <a:srgbClr val="C00000"/>
                </a:solidFill>
              </a:rPr>
              <a:t>La carte son</a:t>
            </a:r>
          </a:p>
        </p:txBody>
      </p:sp>
      <p:sp>
        <p:nvSpPr>
          <p:cNvPr id="20483" name="Rectangle 3"/>
          <p:cNvSpPr>
            <a:spLocks noGrp="1" noChangeArrowheads="1"/>
          </p:cNvSpPr>
          <p:nvPr>
            <p:ph type="body" idx="1"/>
          </p:nvPr>
        </p:nvSpPr>
        <p:spPr/>
        <p:txBody>
          <a:bodyPr/>
          <a:lstStyle/>
          <a:p>
            <a:pPr eaLnBrk="1" hangingPunct="1"/>
            <a:endParaRPr lang="fr-FR" smtClean="0"/>
          </a:p>
        </p:txBody>
      </p:sp>
      <p:pic>
        <p:nvPicPr>
          <p:cNvPr id="20484" name="Picture 4"/>
          <p:cNvPicPr>
            <a:picLocks noChangeAspect="1" noChangeArrowheads="1"/>
          </p:cNvPicPr>
          <p:nvPr/>
        </p:nvPicPr>
        <p:blipFill>
          <a:blip r:embed="rId2" cstate="print"/>
          <a:srcRect l="2724" b="3462"/>
          <a:stretch>
            <a:fillRect/>
          </a:stretch>
        </p:blipFill>
        <p:spPr bwMode="auto">
          <a:xfrm>
            <a:off x="468313" y="981075"/>
            <a:ext cx="8207375" cy="4448175"/>
          </a:xfrm>
          <a:prstGeom prst="rect">
            <a:avLst/>
          </a:prstGeom>
          <a:noFill/>
          <a:ln w="9525">
            <a:noFill/>
            <a:miter lim="800000"/>
            <a:headEnd/>
            <a:tailEnd/>
          </a:ln>
        </p:spPr>
      </p:pic>
      <p:sp>
        <p:nvSpPr>
          <p:cNvPr id="20485" name="Text Box 5"/>
          <p:cNvSpPr txBox="1">
            <a:spLocks noChangeArrowheads="1"/>
          </p:cNvSpPr>
          <p:nvPr/>
        </p:nvSpPr>
        <p:spPr bwMode="auto">
          <a:xfrm>
            <a:off x="827088" y="5357813"/>
            <a:ext cx="7777162" cy="830262"/>
          </a:xfrm>
          <a:prstGeom prst="rect">
            <a:avLst/>
          </a:prstGeom>
          <a:noFill/>
          <a:ln w="9525">
            <a:noFill/>
            <a:miter lim="800000"/>
            <a:headEnd/>
            <a:tailEnd/>
          </a:ln>
        </p:spPr>
        <p:txBody>
          <a:bodyPr>
            <a:spAutoFit/>
          </a:bodyPr>
          <a:lstStyle/>
          <a:p>
            <a:pPr>
              <a:spcBef>
                <a:spcPct val="50000"/>
              </a:spcBef>
            </a:pPr>
            <a:r>
              <a:rPr lang="fr-FR" sz="2400" dirty="0">
                <a:solidFill>
                  <a:srgbClr val="C00000"/>
                </a:solidFill>
              </a:rPr>
              <a:t>Permet de gérer les entrées et sorties sonores de l’ordinateur.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633412"/>
          </a:xfrm>
        </p:spPr>
        <p:txBody>
          <a:bodyPr/>
          <a:lstStyle/>
          <a:p>
            <a:pPr eaLnBrk="1" hangingPunct="1"/>
            <a:r>
              <a:rPr lang="fr-FR" sz="3600" b="1" dirty="0" smtClean="0">
                <a:solidFill>
                  <a:srgbClr val="C00000"/>
                </a:solidFill>
              </a:rPr>
              <a:t>Le</a:t>
            </a:r>
            <a:r>
              <a:rPr lang="fr-FR" sz="3600" b="1" dirty="0" smtClean="0">
                <a:solidFill>
                  <a:srgbClr val="0066FF"/>
                </a:solidFill>
              </a:rPr>
              <a:t> </a:t>
            </a:r>
            <a:r>
              <a:rPr lang="fr-FR" sz="3600" b="1" dirty="0" smtClean="0">
                <a:solidFill>
                  <a:srgbClr val="C00000"/>
                </a:solidFill>
              </a:rPr>
              <a:t>graveur</a:t>
            </a:r>
            <a:r>
              <a:rPr lang="fr-FR" sz="3600" b="1" dirty="0" smtClean="0">
                <a:solidFill>
                  <a:srgbClr val="0066FF"/>
                </a:solidFill>
              </a:rPr>
              <a:t> </a:t>
            </a:r>
            <a:r>
              <a:rPr lang="fr-FR" sz="3600" b="1" dirty="0" smtClean="0">
                <a:solidFill>
                  <a:srgbClr val="C00000"/>
                </a:solidFill>
              </a:rPr>
              <a:t>de</a:t>
            </a:r>
            <a:r>
              <a:rPr lang="fr-FR" sz="3600" b="1" dirty="0" smtClean="0">
                <a:solidFill>
                  <a:srgbClr val="0066FF"/>
                </a:solidFill>
              </a:rPr>
              <a:t> </a:t>
            </a:r>
            <a:r>
              <a:rPr lang="fr-FR" sz="3600" b="1" dirty="0" smtClean="0">
                <a:solidFill>
                  <a:srgbClr val="C00000"/>
                </a:solidFill>
              </a:rPr>
              <a:t>DVD</a:t>
            </a:r>
          </a:p>
        </p:txBody>
      </p:sp>
      <p:sp>
        <p:nvSpPr>
          <p:cNvPr id="10243" name="Rectangle 3"/>
          <p:cNvSpPr>
            <a:spLocks noGrp="1" noChangeArrowheads="1"/>
          </p:cNvSpPr>
          <p:nvPr>
            <p:ph type="body" idx="1"/>
          </p:nvPr>
        </p:nvSpPr>
        <p:spPr>
          <a:xfrm>
            <a:off x="457200" y="1600200"/>
            <a:ext cx="8435975" cy="3484563"/>
          </a:xfrm>
        </p:spPr>
        <p:txBody>
          <a:bodyPr/>
          <a:lstStyle/>
          <a:p>
            <a:pPr eaLnBrk="1" hangingPunct="1"/>
            <a:endParaRPr lang="fr-FR" smtClean="0"/>
          </a:p>
        </p:txBody>
      </p:sp>
      <p:pic>
        <p:nvPicPr>
          <p:cNvPr id="10244" name="Picture 4"/>
          <p:cNvPicPr>
            <a:picLocks noChangeAspect="1" noChangeArrowheads="1"/>
          </p:cNvPicPr>
          <p:nvPr/>
        </p:nvPicPr>
        <p:blipFill>
          <a:blip r:embed="rId2" cstate="print"/>
          <a:srcRect/>
          <a:stretch>
            <a:fillRect/>
          </a:stretch>
        </p:blipFill>
        <p:spPr bwMode="auto">
          <a:xfrm>
            <a:off x="900113" y="908050"/>
            <a:ext cx="6761162" cy="3933825"/>
          </a:xfrm>
          <a:prstGeom prst="rect">
            <a:avLst/>
          </a:prstGeom>
          <a:noFill/>
          <a:ln w="9525">
            <a:noFill/>
            <a:miter lim="800000"/>
            <a:headEnd/>
            <a:tailEnd/>
          </a:ln>
        </p:spPr>
      </p:pic>
      <p:sp>
        <p:nvSpPr>
          <p:cNvPr id="10245" name="Text Box 5"/>
          <p:cNvSpPr txBox="1">
            <a:spLocks noChangeArrowheads="1"/>
          </p:cNvSpPr>
          <p:nvPr/>
        </p:nvSpPr>
        <p:spPr bwMode="auto">
          <a:xfrm>
            <a:off x="395288" y="5445125"/>
            <a:ext cx="8497887" cy="946150"/>
          </a:xfrm>
          <a:prstGeom prst="rect">
            <a:avLst/>
          </a:prstGeom>
          <a:noFill/>
          <a:ln w="9525">
            <a:noFill/>
            <a:miter lim="800000"/>
            <a:headEnd/>
            <a:tailEnd/>
          </a:ln>
        </p:spPr>
        <p:txBody>
          <a:bodyPr>
            <a:spAutoFit/>
          </a:bodyPr>
          <a:lstStyle/>
          <a:p>
            <a:pPr>
              <a:spcBef>
                <a:spcPct val="50000"/>
              </a:spcBef>
            </a:pPr>
            <a:r>
              <a:rPr lang="fr-FR" sz="2800" dirty="0">
                <a:solidFill>
                  <a:srgbClr val="C00000"/>
                </a:solidFill>
              </a:rPr>
              <a:t>Le graveur DVD se branche sur la carte mère par l’intermédiaire d’une nappe IDE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77875"/>
          </a:xfrm>
        </p:spPr>
        <p:txBody>
          <a:bodyPr/>
          <a:lstStyle/>
          <a:p>
            <a:pPr eaLnBrk="1" hangingPunct="1"/>
            <a:r>
              <a:rPr lang="fr-FR" sz="3600" b="1" dirty="0" smtClean="0">
                <a:solidFill>
                  <a:srgbClr val="C00000"/>
                </a:solidFill>
              </a:rPr>
              <a:t>Le graveur CD</a:t>
            </a:r>
          </a:p>
        </p:txBody>
      </p:sp>
      <p:sp>
        <p:nvSpPr>
          <p:cNvPr id="11267" name="Rectangle 3"/>
          <p:cNvSpPr>
            <a:spLocks noGrp="1" noChangeArrowheads="1"/>
          </p:cNvSpPr>
          <p:nvPr>
            <p:ph type="body" idx="1"/>
          </p:nvPr>
        </p:nvSpPr>
        <p:spPr>
          <a:xfrm>
            <a:off x="457200" y="1600200"/>
            <a:ext cx="8229600" cy="3557588"/>
          </a:xfrm>
        </p:spPr>
        <p:txBody>
          <a:bodyPr/>
          <a:lstStyle/>
          <a:p>
            <a:pPr eaLnBrk="1" hangingPunct="1"/>
            <a:endParaRPr lang="fr-FR" smtClean="0"/>
          </a:p>
        </p:txBody>
      </p:sp>
      <p:pic>
        <p:nvPicPr>
          <p:cNvPr id="11268" name="Picture 4"/>
          <p:cNvPicPr>
            <a:picLocks noChangeAspect="1" noChangeArrowheads="1"/>
          </p:cNvPicPr>
          <p:nvPr/>
        </p:nvPicPr>
        <p:blipFill>
          <a:blip r:embed="rId2" cstate="print"/>
          <a:srcRect/>
          <a:stretch>
            <a:fillRect/>
          </a:stretch>
        </p:blipFill>
        <p:spPr bwMode="auto">
          <a:xfrm>
            <a:off x="755650" y="1125538"/>
            <a:ext cx="7704138" cy="4573587"/>
          </a:xfrm>
          <a:prstGeom prst="rect">
            <a:avLst/>
          </a:prstGeom>
          <a:noFill/>
          <a:ln w="9525">
            <a:noFill/>
            <a:miter lim="800000"/>
            <a:headEnd/>
            <a:tailEnd/>
          </a:ln>
        </p:spPr>
      </p:pic>
      <p:sp>
        <p:nvSpPr>
          <p:cNvPr id="11269" name="Text Box 5"/>
          <p:cNvSpPr txBox="1">
            <a:spLocks noChangeArrowheads="1"/>
          </p:cNvSpPr>
          <p:nvPr/>
        </p:nvSpPr>
        <p:spPr bwMode="auto">
          <a:xfrm>
            <a:off x="827088" y="5589588"/>
            <a:ext cx="7921625" cy="830997"/>
          </a:xfrm>
          <a:prstGeom prst="rect">
            <a:avLst/>
          </a:prstGeom>
          <a:noFill/>
          <a:ln w="9525">
            <a:noFill/>
            <a:miter lim="800000"/>
            <a:headEnd/>
            <a:tailEnd/>
          </a:ln>
        </p:spPr>
        <p:txBody>
          <a:bodyPr>
            <a:spAutoFit/>
          </a:bodyPr>
          <a:lstStyle/>
          <a:p>
            <a:pPr>
              <a:spcBef>
                <a:spcPct val="50000"/>
              </a:spcBef>
            </a:pPr>
            <a:r>
              <a:rPr lang="fr-FR" sz="2400" dirty="0">
                <a:solidFill>
                  <a:srgbClr val="C00000"/>
                </a:solidFill>
              </a:rPr>
              <a:t>Le graveur CD se branche sur la carte mère par l’intermédiaire d’une nappe IDE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sz="3600" b="1" dirty="0" smtClean="0">
                <a:solidFill>
                  <a:srgbClr val="C00000"/>
                </a:solidFill>
              </a:rPr>
              <a:t>La nappe IDE</a:t>
            </a:r>
          </a:p>
        </p:txBody>
      </p:sp>
      <p:sp>
        <p:nvSpPr>
          <p:cNvPr id="13315" name="Rectangle 5"/>
          <p:cNvSpPr>
            <a:spLocks noGrp="1" noChangeArrowheads="1"/>
          </p:cNvSpPr>
          <p:nvPr>
            <p:ph type="body" sz="half" idx="2"/>
          </p:nvPr>
        </p:nvSpPr>
        <p:spPr/>
        <p:txBody>
          <a:bodyPr/>
          <a:lstStyle/>
          <a:p>
            <a:pPr eaLnBrk="1" hangingPunct="1"/>
            <a:endParaRPr lang="fr-FR" dirty="0" smtClean="0">
              <a:solidFill>
                <a:srgbClr val="C00000"/>
              </a:solidFill>
            </a:endParaRPr>
          </a:p>
          <a:p>
            <a:pPr eaLnBrk="1" hangingPunct="1"/>
            <a:endParaRPr lang="fr-FR" dirty="0" smtClean="0">
              <a:solidFill>
                <a:srgbClr val="C00000"/>
              </a:solidFill>
            </a:endParaRPr>
          </a:p>
          <a:p>
            <a:pPr eaLnBrk="1" hangingPunct="1"/>
            <a:r>
              <a:rPr lang="fr-FR" dirty="0" smtClean="0">
                <a:solidFill>
                  <a:srgbClr val="C00000"/>
                </a:solidFill>
              </a:rPr>
              <a:t>Connectique qui permet de connecter les graveurs Cd et DVD et disque dur sur la carte mère</a:t>
            </a:r>
          </a:p>
        </p:txBody>
      </p:sp>
      <p:pic>
        <p:nvPicPr>
          <p:cNvPr id="13316" name="Picture 6"/>
          <p:cNvPicPr>
            <a:picLocks noGrp="1" noChangeAspect="1" noChangeArrowheads="1"/>
          </p:cNvPicPr>
          <p:nvPr>
            <p:ph type="body" sz="half" idx="1"/>
          </p:nvPr>
        </p:nvPicPr>
        <p:blipFill>
          <a:blip r:embed="rId2" cstate="print"/>
          <a:srcRect l="23285" t="12064"/>
          <a:stretch>
            <a:fillRect/>
          </a:stretch>
        </p:blipFill>
        <p:spPr>
          <a:xfrm>
            <a:off x="0" y="2060575"/>
            <a:ext cx="4787900" cy="38115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850900"/>
          </a:xfrm>
        </p:spPr>
        <p:txBody>
          <a:bodyPr/>
          <a:lstStyle/>
          <a:p>
            <a:pPr eaLnBrk="1" hangingPunct="1"/>
            <a:r>
              <a:rPr lang="fr-FR" sz="3600" b="1" dirty="0" smtClean="0">
                <a:solidFill>
                  <a:srgbClr val="C00000"/>
                </a:solidFill>
              </a:rPr>
              <a:t>La nappe SATA (Serial ATA)</a:t>
            </a:r>
          </a:p>
        </p:txBody>
      </p:sp>
      <p:sp>
        <p:nvSpPr>
          <p:cNvPr id="14339" name="Rectangle 6"/>
          <p:cNvSpPr>
            <a:spLocks noGrp="1" noChangeArrowheads="1"/>
          </p:cNvSpPr>
          <p:nvPr>
            <p:ph type="body" sz="half" idx="2"/>
          </p:nvPr>
        </p:nvSpPr>
        <p:spPr/>
        <p:txBody>
          <a:bodyPr/>
          <a:lstStyle/>
          <a:p>
            <a:pPr eaLnBrk="1" hangingPunct="1"/>
            <a:endParaRPr lang="fr-FR" dirty="0" smtClean="0">
              <a:solidFill>
                <a:srgbClr val="C00000"/>
              </a:solidFill>
            </a:endParaRPr>
          </a:p>
          <a:p>
            <a:pPr eaLnBrk="1" hangingPunct="1"/>
            <a:endParaRPr lang="fr-FR" dirty="0" smtClean="0">
              <a:solidFill>
                <a:srgbClr val="C00000"/>
              </a:solidFill>
            </a:endParaRPr>
          </a:p>
          <a:p>
            <a:pPr eaLnBrk="1" hangingPunct="1"/>
            <a:r>
              <a:rPr lang="fr-FR" dirty="0" smtClean="0">
                <a:solidFill>
                  <a:srgbClr val="C00000"/>
                </a:solidFill>
              </a:rPr>
              <a:t>Connectique qui permet de connecter les disques durs de dernière génération sur la carte mère.</a:t>
            </a:r>
          </a:p>
        </p:txBody>
      </p:sp>
      <p:pic>
        <p:nvPicPr>
          <p:cNvPr id="14340" name="Picture 7"/>
          <p:cNvPicPr>
            <a:picLocks noGrp="1" noChangeAspect="1" noChangeArrowheads="1"/>
          </p:cNvPicPr>
          <p:nvPr>
            <p:ph type="body" sz="half" idx="1"/>
          </p:nvPr>
        </p:nvPicPr>
        <p:blipFill>
          <a:blip r:embed="rId2" cstate="print"/>
          <a:srcRect l="57975" t="18895" r="6957"/>
          <a:stretch>
            <a:fillRect/>
          </a:stretch>
        </p:blipFill>
        <p:spPr>
          <a:xfrm>
            <a:off x="253155" y="1988840"/>
            <a:ext cx="4292257" cy="345638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z="3600" b="1" dirty="0" smtClean="0">
                <a:solidFill>
                  <a:srgbClr val="C00000"/>
                </a:solidFill>
              </a:rPr>
              <a:t>Hub USB PCI</a:t>
            </a:r>
          </a:p>
        </p:txBody>
      </p:sp>
      <p:sp>
        <p:nvSpPr>
          <p:cNvPr id="15363" name="Rectangle 5"/>
          <p:cNvSpPr>
            <a:spLocks noGrp="1" noChangeArrowheads="1"/>
          </p:cNvSpPr>
          <p:nvPr>
            <p:ph type="body" sz="half" idx="2"/>
          </p:nvPr>
        </p:nvSpPr>
        <p:spPr/>
        <p:txBody>
          <a:bodyPr/>
          <a:lstStyle/>
          <a:p>
            <a:pPr eaLnBrk="1" hangingPunct="1"/>
            <a:endParaRPr lang="fr-FR" dirty="0" smtClean="0">
              <a:solidFill>
                <a:srgbClr val="C00000"/>
              </a:solidFill>
            </a:endParaRPr>
          </a:p>
          <a:p>
            <a:pPr eaLnBrk="1" hangingPunct="1"/>
            <a:endParaRPr lang="fr-FR" dirty="0" smtClean="0">
              <a:solidFill>
                <a:srgbClr val="C00000"/>
              </a:solidFill>
            </a:endParaRPr>
          </a:p>
          <a:p>
            <a:pPr eaLnBrk="1" hangingPunct="1"/>
            <a:r>
              <a:rPr lang="fr-FR" dirty="0" smtClean="0">
                <a:solidFill>
                  <a:srgbClr val="C00000"/>
                </a:solidFill>
              </a:rPr>
              <a:t>La carte PCI Hub USB permet d’étendre le nombre de ports USB d’un ordinateur de bureau</a:t>
            </a:r>
          </a:p>
        </p:txBody>
      </p:sp>
      <p:pic>
        <p:nvPicPr>
          <p:cNvPr id="15364" name="Picture 6"/>
          <p:cNvPicPr>
            <a:picLocks noGrp="1" noChangeAspect="1" noChangeArrowheads="1"/>
          </p:cNvPicPr>
          <p:nvPr>
            <p:ph type="body" sz="half" idx="1"/>
          </p:nvPr>
        </p:nvPicPr>
        <p:blipFill>
          <a:blip r:embed="rId2" cstate="print"/>
          <a:srcRect l="13773" t="16574" r="7652"/>
          <a:stretch>
            <a:fillRect/>
          </a:stretch>
        </p:blipFill>
        <p:spPr>
          <a:xfrm>
            <a:off x="134944" y="1700808"/>
            <a:ext cx="4336545" cy="4248472"/>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sz="3600" b="1" dirty="0" smtClean="0">
                <a:solidFill>
                  <a:srgbClr val="C00000"/>
                </a:solidFill>
              </a:rPr>
              <a:t>Modem Interne 56k PCI</a:t>
            </a:r>
          </a:p>
        </p:txBody>
      </p:sp>
      <p:sp>
        <p:nvSpPr>
          <p:cNvPr id="16387" name="Rectangle 5"/>
          <p:cNvSpPr>
            <a:spLocks noGrp="1" noChangeArrowheads="1"/>
          </p:cNvSpPr>
          <p:nvPr>
            <p:ph type="body" sz="half" idx="2"/>
          </p:nvPr>
        </p:nvSpPr>
        <p:spPr/>
        <p:txBody>
          <a:bodyPr/>
          <a:lstStyle/>
          <a:p>
            <a:pPr eaLnBrk="1" hangingPunct="1"/>
            <a:r>
              <a:rPr lang="fr-FR" dirty="0" smtClean="0">
                <a:solidFill>
                  <a:srgbClr val="C00000"/>
                </a:solidFill>
              </a:rPr>
              <a:t>Le modem interne 56k PCI qu’un moderne externe. La seule différence réside dans le fait que celui-ci se branche sur </a:t>
            </a:r>
          </a:p>
          <a:p>
            <a:pPr eaLnBrk="1" hangingPunct="1"/>
            <a:r>
              <a:rPr lang="fr-FR" dirty="0" smtClean="0">
                <a:solidFill>
                  <a:srgbClr val="C00000"/>
                </a:solidFill>
              </a:rPr>
              <a:t>Il permet de se connecter à Internet.</a:t>
            </a:r>
          </a:p>
        </p:txBody>
      </p:sp>
      <p:pic>
        <p:nvPicPr>
          <p:cNvPr id="16388" name="Picture 6"/>
          <p:cNvPicPr>
            <a:picLocks noGrp="1" noChangeAspect="1" noChangeArrowheads="1"/>
          </p:cNvPicPr>
          <p:nvPr>
            <p:ph type="body" sz="half" idx="1"/>
          </p:nvPr>
        </p:nvPicPr>
        <p:blipFill>
          <a:blip r:embed="rId2" cstate="print"/>
          <a:srcRect l="8589"/>
          <a:stretch>
            <a:fillRect/>
          </a:stretch>
        </p:blipFill>
        <p:spPr>
          <a:xfrm>
            <a:off x="250825" y="2203450"/>
            <a:ext cx="4392613" cy="327501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274638"/>
            <a:ext cx="8229600" cy="777875"/>
          </a:xfrm>
        </p:spPr>
        <p:txBody>
          <a:bodyPr/>
          <a:lstStyle/>
          <a:p>
            <a:pPr eaLnBrk="1" hangingPunct="1"/>
            <a:r>
              <a:rPr lang="fr-FR" sz="3600" b="1" dirty="0" smtClean="0">
                <a:solidFill>
                  <a:srgbClr val="C00000"/>
                </a:solidFill>
              </a:rPr>
              <a:t>La carte réseau filaire </a:t>
            </a:r>
            <a:br>
              <a:rPr lang="fr-FR" sz="3600" b="1" dirty="0" smtClean="0">
                <a:solidFill>
                  <a:srgbClr val="C00000"/>
                </a:solidFill>
              </a:rPr>
            </a:br>
            <a:r>
              <a:rPr lang="fr-FR" sz="3600" b="1" dirty="0" smtClean="0">
                <a:solidFill>
                  <a:srgbClr val="C00000"/>
                </a:solidFill>
              </a:rPr>
              <a:t>(Ethernet RJ45</a:t>
            </a:r>
            <a:r>
              <a:rPr lang="fr-FR" sz="3600" dirty="0" smtClean="0">
                <a:solidFill>
                  <a:srgbClr val="C00000"/>
                </a:solidFill>
              </a:rPr>
              <a:t>)</a:t>
            </a:r>
          </a:p>
        </p:txBody>
      </p:sp>
      <p:sp>
        <p:nvSpPr>
          <p:cNvPr id="17411" name="Rectangle 6"/>
          <p:cNvSpPr>
            <a:spLocks noGrp="1" noChangeArrowheads="1"/>
          </p:cNvSpPr>
          <p:nvPr>
            <p:ph type="body" sz="half" idx="2"/>
          </p:nvPr>
        </p:nvSpPr>
        <p:spPr>
          <a:xfrm>
            <a:off x="4648200" y="1600200"/>
            <a:ext cx="4038600" cy="3916363"/>
          </a:xfrm>
        </p:spPr>
        <p:txBody>
          <a:bodyPr/>
          <a:lstStyle/>
          <a:p>
            <a:pPr eaLnBrk="1" hangingPunct="1"/>
            <a:r>
              <a:rPr lang="fr-FR" dirty="0" smtClean="0">
                <a:solidFill>
                  <a:srgbClr val="C00000"/>
                </a:solidFill>
              </a:rPr>
              <a:t>Elle permet de relier ensemble plusieurs ordinateurs (par l’intermédiaire d’un boîtier qui s’appelle un « Switch », de sorte à créer un réseau.</a:t>
            </a:r>
          </a:p>
        </p:txBody>
      </p:sp>
      <p:pic>
        <p:nvPicPr>
          <p:cNvPr id="17412" name="Picture 7"/>
          <p:cNvPicPr>
            <a:picLocks noGrp="1" noChangeAspect="1" noChangeArrowheads="1"/>
          </p:cNvPicPr>
          <p:nvPr>
            <p:ph type="body" sz="half" idx="1"/>
          </p:nvPr>
        </p:nvPicPr>
        <p:blipFill>
          <a:blip r:embed="rId2" cstate="print"/>
          <a:srcRect l="30511" t="11115" r="23730" b="11115"/>
          <a:stretch>
            <a:fillRect/>
          </a:stretch>
        </p:blipFill>
        <p:spPr>
          <a:xfrm>
            <a:off x="323850" y="2276475"/>
            <a:ext cx="4176713" cy="3182938"/>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274638"/>
            <a:ext cx="8229600" cy="706437"/>
          </a:xfrm>
        </p:spPr>
        <p:txBody>
          <a:bodyPr/>
          <a:lstStyle/>
          <a:p>
            <a:pPr eaLnBrk="1" hangingPunct="1"/>
            <a:r>
              <a:rPr lang="fr-FR" sz="3600" b="1" dirty="0" smtClean="0">
                <a:solidFill>
                  <a:srgbClr val="C00000"/>
                </a:solidFill>
              </a:rPr>
              <a:t>La carte réseau sans fil (WIFI)</a:t>
            </a:r>
          </a:p>
        </p:txBody>
      </p:sp>
      <p:sp>
        <p:nvSpPr>
          <p:cNvPr id="18435" name="Rectangle 6"/>
          <p:cNvSpPr>
            <a:spLocks noGrp="1" noChangeArrowheads="1"/>
          </p:cNvSpPr>
          <p:nvPr>
            <p:ph type="body" sz="half" idx="2"/>
          </p:nvPr>
        </p:nvSpPr>
        <p:spPr/>
        <p:txBody>
          <a:bodyPr/>
          <a:lstStyle/>
          <a:p>
            <a:pPr eaLnBrk="1" hangingPunct="1"/>
            <a:endParaRPr lang="fr-FR" dirty="0" smtClean="0">
              <a:solidFill>
                <a:srgbClr val="C00000"/>
              </a:solidFill>
            </a:endParaRPr>
          </a:p>
          <a:p>
            <a:pPr eaLnBrk="1" hangingPunct="1"/>
            <a:endParaRPr lang="fr-FR" dirty="0" smtClean="0">
              <a:solidFill>
                <a:srgbClr val="C00000"/>
              </a:solidFill>
            </a:endParaRPr>
          </a:p>
          <a:p>
            <a:pPr eaLnBrk="1" hangingPunct="1"/>
            <a:r>
              <a:rPr lang="fr-FR" dirty="0" smtClean="0">
                <a:solidFill>
                  <a:srgbClr val="C00000"/>
                </a:solidFill>
              </a:rPr>
              <a:t>Cette carte permet de connecter des ordinateurs en réseau sans utiliser de câbles.</a:t>
            </a:r>
          </a:p>
        </p:txBody>
      </p:sp>
      <p:pic>
        <p:nvPicPr>
          <p:cNvPr id="18436" name="Picture 7"/>
          <p:cNvPicPr>
            <a:picLocks noGrp="1" noChangeAspect="1" noChangeArrowheads="1"/>
          </p:cNvPicPr>
          <p:nvPr>
            <p:ph type="body" sz="half" idx="1"/>
          </p:nvPr>
        </p:nvPicPr>
        <p:blipFill>
          <a:blip r:embed="rId2" cstate="print"/>
          <a:srcRect l="15828" t="7001" r="9892" b="10500"/>
          <a:stretch>
            <a:fillRect/>
          </a:stretch>
        </p:blipFill>
        <p:spPr>
          <a:xfrm>
            <a:off x="374730" y="1272857"/>
            <a:ext cx="4197270" cy="4748532"/>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hidden="1"/>
          <p:cNvSpPr>
            <a:spLocks noGrp="1" noChangeArrowheads="1"/>
          </p:cNvSpPr>
          <p:nvPr>
            <p:ph type="title"/>
          </p:nvPr>
        </p:nvSpPr>
        <p:spPr/>
        <p:txBody>
          <a:bodyPr/>
          <a:lstStyle/>
          <a:p>
            <a:pPr eaLnBrk="1" hangingPunct="1"/>
            <a:endParaRPr lang="fr-FR" smtClean="0"/>
          </a:p>
        </p:txBody>
      </p:sp>
      <p:pic>
        <p:nvPicPr>
          <p:cNvPr id="4" name="Image 3" descr="interieur_pc_01.jpg"/>
          <p:cNvPicPr>
            <a:picLocks noChangeAspect="1"/>
          </p:cNvPicPr>
          <p:nvPr/>
        </p:nvPicPr>
        <p:blipFill>
          <a:blip r:embed="rId2" cstate="print"/>
          <a:srcRect l="2835" t="8858" r="11339" b="12549"/>
          <a:stretch>
            <a:fillRect/>
          </a:stretch>
        </p:blipFill>
        <p:spPr>
          <a:xfrm>
            <a:off x="1574617" y="188640"/>
            <a:ext cx="5994766" cy="5269933"/>
          </a:xfrm>
          <a:prstGeom prst="rect">
            <a:avLst/>
          </a:prstGeom>
        </p:spPr>
      </p:pic>
      <p:sp>
        <p:nvSpPr>
          <p:cNvPr id="5" name="ZoneTexte 4"/>
          <p:cNvSpPr txBox="1"/>
          <p:nvPr/>
        </p:nvSpPr>
        <p:spPr>
          <a:xfrm>
            <a:off x="935596" y="5517232"/>
            <a:ext cx="7272808" cy="1200329"/>
          </a:xfrm>
          <a:prstGeom prst="rect">
            <a:avLst/>
          </a:prstGeom>
          <a:noFill/>
        </p:spPr>
        <p:txBody>
          <a:bodyPr wrap="square" rtlCol="0">
            <a:spAutoFit/>
          </a:bodyPr>
          <a:lstStyle/>
          <a:p>
            <a:r>
              <a:rPr lang="fr-FR" dirty="0" smtClean="0">
                <a:sym typeface="Wingdings"/>
              </a:rPr>
              <a:t>	</a:t>
            </a:r>
            <a:r>
              <a:rPr lang="fr-FR" dirty="0" smtClean="0">
                <a:solidFill>
                  <a:srgbClr val="FF0000"/>
                </a:solidFill>
                <a:sym typeface="Wingdings"/>
              </a:rPr>
              <a:t></a:t>
            </a:r>
            <a:r>
              <a:rPr lang="fr-FR" dirty="0" smtClean="0"/>
              <a:t>La carte mère		     </a:t>
            </a:r>
            <a:r>
              <a:rPr lang="fr-FR" dirty="0" smtClean="0">
                <a:solidFill>
                  <a:srgbClr val="FF0000"/>
                </a:solidFill>
                <a:sym typeface="Wingdings"/>
              </a:rPr>
              <a:t></a:t>
            </a:r>
            <a:r>
              <a:rPr lang="fr-FR" dirty="0" smtClean="0"/>
              <a:t>L’alimentation</a:t>
            </a:r>
          </a:p>
          <a:p>
            <a:r>
              <a:rPr lang="fr-FR" dirty="0" smtClean="0">
                <a:sym typeface="Wingdings"/>
              </a:rPr>
              <a:t>	</a:t>
            </a:r>
            <a:r>
              <a:rPr lang="fr-FR" dirty="0" smtClean="0">
                <a:solidFill>
                  <a:srgbClr val="FF0000"/>
                </a:solidFill>
                <a:sym typeface="Wingdings"/>
              </a:rPr>
              <a:t></a:t>
            </a:r>
            <a:r>
              <a:rPr lang="fr-FR" dirty="0" smtClean="0"/>
              <a:t>Le processeur		     </a:t>
            </a:r>
            <a:r>
              <a:rPr lang="fr-FR" dirty="0" smtClean="0">
                <a:solidFill>
                  <a:srgbClr val="FF0000"/>
                </a:solidFill>
                <a:sym typeface="Wingdings 2"/>
              </a:rPr>
              <a:t></a:t>
            </a:r>
            <a:r>
              <a:rPr lang="fr-FR" dirty="0" smtClean="0"/>
              <a:t>La carte graphique</a:t>
            </a:r>
          </a:p>
          <a:p>
            <a:r>
              <a:rPr lang="fr-FR" dirty="0" smtClean="0">
                <a:sym typeface="Wingdings"/>
              </a:rPr>
              <a:t>	</a:t>
            </a:r>
            <a:r>
              <a:rPr lang="fr-FR" dirty="0" smtClean="0">
                <a:solidFill>
                  <a:srgbClr val="FF0000"/>
                </a:solidFill>
                <a:sym typeface="Wingdings"/>
              </a:rPr>
              <a:t></a:t>
            </a:r>
            <a:r>
              <a:rPr lang="fr-FR" dirty="0" smtClean="0"/>
              <a:t>La mémoire vive	    </a:t>
            </a:r>
            <a:r>
              <a:rPr lang="fr-FR" dirty="0" smtClean="0">
                <a:solidFill>
                  <a:srgbClr val="FF0000"/>
                </a:solidFill>
              </a:rPr>
              <a:t> </a:t>
            </a:r>
            <a:r>
              <a:rPr lang="fr-FR" dirty="0" smtClean="0">
                <a:solidFill>
                  <a:srgbClr val="FF0000"/>
                </a:solidFill>
                <a:sym typeface="Wingdings 2"/>
              </a:rPr>
              <a:t></a:t>
            </a:r>
            <a:r>
              <a:rPr lang="fr-FR" dirty="0" smtClean="0"/>
              <a:t>Le lecteur/graveur</a:t>
            </a:r>
          </a:p>
          <a:p>
            <a:r>
              <a:rPr lang="fr-FR" dirty="0" smtClean="0">
                <a:sym typeface="Wingdings"/>
              </a:rPr>
              <a:t>	</a:t>
            </a:r>
            <a:r>
              <a:rPr lang="fr-FR" dirty="0" smtClean="0">
                <a:solidFill>
                  <a:srgbClr val="FF0000"/>
                </a:solidFill>
                <a:sym typeface="Wingdings"/>
              </a:rPr>
              <a:t></a:t>
            </a:r>
            <a:r>
              <a:rPr lang="fr-FR" dirty="0" smtClean="0"/>
              <a:t>Le disque dur		     </a:t>
            </a:r>
            <a:r>
              <a:rPr lang="fr-FR" dirty="0" smtClean="0">
                <a:solidFill>
                  <a:srgbClr val="FF0000"/>
                </a:solidFill>
                <a:sym typeface="Wingdings 2"/>
              </a:rPr>
              <a:t></a:t>
            </a:r>
            <a:r>
              <a:rPr lang="fr-FR" dirty="0" smtClean="0"/>
              <a:t>La carte sonore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rte_mere_440_BX.jpg"/>
          <p:cNvPicPr>
            <a:picLocks noChangeAspect="1"/>
          </p:cNvPicPr>
          <p:nvPr/>
        </p:nvPicPr>
        <p:blipFill>
          <a:blip r:embed="rId2" cstate="print"/>
          <a:stretch>
            <a:fillRect/>
          </a:stretch>
        </p:blipFill>
        <p:spPr>
          <a:xfrm>
            <a:off x="1511660" y="0"/>
            <a:ext cx="6120680" cy="5442789"/>
          </a:xfrm>
          <a:prstGeom prst="rect">
            <a:avLst/>
          </a:prstGeom>
        </p:spPr>
      </p:pic>
      <p:sp>
        <p:nvSpPr>
          <p:cNvPr id="4" name="ZoneTexte 3"/>
          <p:cNvSpPr txBox="1"/>
          <p:nvPr/>
        </p:nvSpPr>
        <p:spPr>
          <a:xfrm>
            <a:off x="89756" y="5445224"/>
            <a:ext cx="8964488" cy="1169551"/>
          </a:xfrm>
          <a:prstGeom prst="rect">
            <a:avLst/>
          </a:prstGeom>
          <a:noFill/>
        </p:spPr>
        <p:txBody>
          <a:bodyPr wrap="square" rtlCol="0">
            <a:spAutoFit/>
          </a:bodyPr>
          <a:lstStyle/>
          <a:p>
            <a:r>
              <a:rPr lang="fr-FR" sz="1400" b="1" dirty="0" smtClean="0">
                <a:solidFill>
                  <a:srgbClr val="760000"/>
                </a:solidFill>
              </a:rPr>
              <a:t>La carte mère</a:t>
            </a:r>
            <a:r>
              <a:rPr lang="fr-FR" sz="1400" dirty="0" smtClean="0">
                <a:solidFill>
                  <a:srgbClr val="760000"/>
                </a:solidFill>
              </a:rPr>
              <a:t/>
            </a:r>
            <a:br>
              <a:rPr lang="fr-FR" sz="1400" dirty="0" smtClean="0">
                <a:solidFill>
                  <a:srgbClr val="760000"/>
                </a:solidFill>
              </a:rPr>
            </a:br>
            <a:r>
              <a:rPr lang="fr-FR" sz="1400" dirty="0" smtClean="0">
                <a:solidFill>
                  <a:srgbClr val="760000"/>
                </a:solidFill>
              </a:rPr>
              <a:t>Rarement mise en avant, la carte mère joue un rôle fondamental dans la structure des ordinateurs. C'est elle qui accueille l'ensemble des composants internes de votre ordinateur (processeur, mémoire, …) et gère les différentes interfaces avec vos périphériques </a:t>
            </a:r>
            <a:r>
              <a:rPr lang="fr-FR" sz="1400" smtClean="0">
                <a:solidFill>
                  <a:srgbClr val="760000"/>
                </a:solidFill>
              </a:rPr>
              <a:t>: </a:t>
            </a:r>
            <a:r>
              <a:rPr lang="fr-FR" sz="1400" smtClean="0">
                <a:solidFill>
                  <a:srgbClr val="760000"/>
                </a:solidFill>
              </a:rPr>
              <a:t>prise </a:t>
            </a:r>
            <a:r>
              <a:rPr lang="fr-FR" sz="1400" dirty="0" smtClean="0">
                <a:solidFill>
                  <a:srgbClr val="760000"/>
                </a:solidFill>
              </a:rPr>
              <a:t>pour les éléments internes et ports USB pour les périphériques externes.</a:t>
            </a:r>
            <a:endParaRPr lang="fr-FR" sz="1400" dirty="0">
              <a:solidFill>
                <a:srgbClr val="76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z="3600" b="1" dirty="0" smtClean="0">
                <a:solidFill>
                  <a:srgbClr val="C00000"/>
                </a:solidFill>
              </a:rPr>
              <a:t>Les ports de la carte mère</a:t>
            </a:r>
          </a:p>
        </p:txBody>
      </p:sp>
      <p:sp>
        <p:nvSpPr>
          <p:cNvPr id="6147" name="Rectangle 3"/>
          <p:cNvSpPr>
            <a:spLocks noGrp="1" noChangeArrowheads="1"/>
          </p:cNvSpPr>
          <p:nvPr>
            <p:ph type="body" idx="1"/>
          </p:nvPr>
        </p:nvSpPr>
        <p:spPr/>
        <p:txBody>
          <a:bodyPr/>
          <a:lstStyle/>
          <a:p>
            <a:pPr eaLnBrk="1" hangingPunct="1"/>
            <a:endParaRPr lang="fr-FR" smtClean="0"/>
          </a:p>
        </p:txBody>
      </p:sp>
      <p:pic>
        <p:nvPicPr>
          <p:cNvPr id="6148" name="Picture 4"/>
          <p:cNvPicPr>
            <a:picLocks noChangeAspect="1" noChangeArrowheads="1"/>
          </p:cNvPicPr>
          <p:nvPr/>
        </p:nvPicPr>
        <p:blipFill>
          <a:blip r:embed="rId2" cstate="print"/>
          <a:srcRect/>
          <a:stretch>
            <a:fillRect/>
          </a:stretch>
        </p:blipFill>
        <p:spPr bwMode="auto">
          <a:xfrm>
            <a:off x="539750" y="1341438"/>
            <a:ext cx="8085138"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60350"/>
            <a:ext cx="8229600" cy="720725"/>
          </a:xfrm>
        </p:spPr>
        <p:txBody>
          <a:bodyPr/>
          <a:lstStyle/>
          <a:p>
            <a:pPr eaLnBrk="1" hangingPunct="1"/>
            <a:r>
              <a:rPr lang="fr-FR" sz="4000" b="1" dirty="0" smtClean="0">
                <a:solidFill>
                  <a:srgbClr val="C00000"/>
                </a:solidFill>
              </a:rPr>
              <a:t>Le processeur</a:t>
            </a:r>
          </a:p>
        </p:txBody>
      </p:sp>
      <p:sp>
        <p:nvSpPr>
          <p:cNvPr id="7171" name="Rectangle 5"/>
          <p:cNvSpPr>
            <a:spLocks noGrp="1" noChangeArrowheads="1"/>
          </p:cNvSpPr>
          <p:nvPr>
            <p:ph type="body" sz="half" idx="2"/>
          </p:nvPr>
        </p:nvSpPr>
        <p:spPr>
          <a:xfrm>
            <a:off x="4643438" y="908050"/>
            <a:ext cx="4038600" cy="4857750"/>
          </a:xfrm>
        </p:spPr>
        <p:txBody>
          <a:bodyPr/>
          <a:lstStyle/>
          <a:p>
            <a:pPr eaLnBrk="1" hangingPunct="1"/>
            <a:r>
              <a:rPr lang="fr-FR" dirty="0" smtClean="0">
                <a:solidFill>
                  <a:srgbClr val="C00000"/>
                </a:solidFill>
              </a:rPr>
              <a:t>Il sert à exécuter les instructions qui lui sont envoyées. Il se branche sur le « Socket » de la carte mère, avec un radiateur muni d’un ventilateur pour son refroidissement.</a:t>
            </a:r>
          </a:p>
          <a:p>
            <a:pPr eaLnBrk="1" hangingPunct="1"/>
            <a:r>
              <a:rPr lang="fr-FR" dirty="0" smtClean="0">
                <a:solidFill>
                  <a:srgbClr val="C00000"/>
                </a:solidFill>
              </a:rPr>
              <a:t>Le socket est différent selon le type de processeur et le type de carte mère.</a:t>
            </a:r>
          </a:p>
        </p:txBody>
      </p:sp>
      <p:pic>
        <p:nvPicPr>
          <p:cNvPr id="7172" name="Picture 6" descr="processeur">
            <a:hlinkClick r:id="rId2"/>
          </p:cNvPr>
          <p:cNvPicPr>
            <a:picLocks noGrp="1" noChangeAspect="1" noChangeArrowheads="1"/>
          </p:cNvPicPr>
          <p:nvPr>
            <p:ph type="body" sz="half" idx="1"/>
          </p:nvPr>
        </p:nvPicPr>
        <p:blipFill>
          <a:blip r:embed="rId3" cstate="print"/>
          <a:srcRect/>
          <a:stretch>
            <a:fillRect/>
          </a:stretch>
        </p:blipFill>
        <p:spPr>
          <a:xfrm>
            <a:off x="900113" y="2420938"/>
            <a:ext cx="3598862" cy="24082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457200" y="274638"/>
            <a:ext cx="8229600" cy="561975"/>
          </a:xfrm>
        </p:spPr>
        <p:txBody>
          <a:bodyPr/>
          <a:lstStyle/>
          <a:p>
            <a:pPr eaLnBrk="1" hangingPunct="1"/>
            <a:r>
              <a:rPr lang="fr-FR" sz="4000" dirty="0" smtClean="0">
                <a:solidFill>
                  <a:srgbClr val="C00000"/>
                </a:solidFill>
              </a:rPr>
              <a:t>La mémoire </a:t>
            </a:r>
            <a:r>
              <a:rPr lang="fr-FR" sz="4000" b="1" dirty="0" smtClean="0">
                <a:solidFill>
                  <a:srgbClr val="C00000"/>
                </a:solidFill>
              </a:rPr>
              <a:t>vive</a:t>
            </a:r>
            <a:r>
              <a:rPr lang="fr-FR" sz="4000" dirty="0" smtClean="0">
                <a:solidFill>
                  <a:srgbClr val="C00000"/>
                </a:solidFill>
              </a:rPr>
              <a:t> (RAM)</a:t>
            </a:r>
          </a:p>
        </p:txBody>
      </p:sp>
      <p:sp>
        <p:nvSpPr>
          <p:cNvPr id="8195" name="Rectangle 7"/>
          <p:cNvSpPr>
            <a:spLocks noGrp="1" noChangeArrowheads="1"/>
          </p:cNvSpPr>
          <p:nvPr>
            <p:ph type="body" sz="half" idx="2"/>
          </p:nvPr>
        </p:nvSpPr>
        <p:spPr/>
        <p:txBody>
          <a:bodyPr/>
          <a:lstStyle/>
          <a:p>
            <a:pPr eaLnBrk="1" hangingPunct="1">
              <a:lnSpc>
                <a:spcPct val="90000"/>
              </a:lnSpc>
            </a:pPr>
            <a:r>
              <a:rPr lang="fr-FR" dirty="0" smtClean="0">
                <a:solidFill>
                  <a:srgbClr val="C00000"/>
                </a:solidFill>
              </a:rPr>
              <a:t>Elle sert à stocker les informations transitant entre le système</a:t>
            </a:r>
            <a:r>
              <a:rPr lang="fr-FR" sz="2400" dirty="0" smtClean="0">
                <a:solidFill>
                  <a:srgbClr val="C00000"/>
                </a:solidFill>
              </a:rPr>
              <a:t> </a:t>
            </a:r>
            <a:r>
              <a:rPr lang="fr-FR" dirty="0" smtClean="0">
                <a:solidFill>
                  <a:srgbClr val="C00000"/>
                </a:solidFill>
              </a:rPr>
              <a:t>d’exploitation et le processeur. Cette mémoire se vide lors de l’extinction de l’ordinateur</a:t>
            </a:r>
          </a:p>
          <a:p>
            <a:pPr eaLnBrk="1" hangingPunct="1">
              <a:lnSpc>
                <a:spcPct val="90000"/>
              </a:lnSpc>
            </a:pPr>
            <a:r>
              <a:rPr lang="fr-FR" dirty="0" smtClean="0">
                <a:solidFill>
                  <a:srgbClr val="C00000"/>
                </a:solidFill>
              </a:rPr>
              <a:t>Les mémoires RAM se branchent sur les ports DIM « Slot ». </a:t>
            </a:r>
          </a:p>
        </p:txBody>
      </p:sp>
      <p:pic>
        <p:nvPicPr>
          <p:cNvPr id="8196" name="Picture 8" descr="5_PC133%2520128MB">
            <a:hlinkClick r:id="rId2"/>
          </p:cNvPr>
          <p:cNvPicPr>
            <a:picLocks noGrp="1" noChangeAspect="1" noChangeArrowheads="1"/>
          </p:cNvPicPr>
          <p:nvPr>
            <p:ph type="body" sz="half" idx="1"/>
          </p:nvPr>
        </p:nvPicPr>
        <p:blipFill>
          <a:blip r:embed="rId3" cstate="print"/>
          <a:srcRect/>
          <a:stretch>
            <a:fillRect/>
          </a:stretch>
        </p:blipFill>
        <p:spPr>
          <a:xfrm>
            <a:off x="250825" y="2060575"/>
            <a:ext cx="4249738" cy="29781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1975"/>
          </a:xfrm>
        </p:spPr>
        <p:txBody>
          <a:bodyPr/>
          <a:lstStyle/>
          <a:p>
            <a:pPr eaLnBrk="1" hangingPunct="1"/>
            <a:r>
              <a:rPr lang="fr-FR" sz="4000" b="1" dirty="0" smtClean="0">
                <a:solidFill>
                  <a:srgbClr val="C00000"/>
                </a:solidFill>
              </a:rPr>
              <a:t>Le disque dur</a:t>
            </a:r>
          </a:p>
        </p:txBody>
      </p:sp>
      <p:sp>
        <p:nvSpPr>
          <p:cNvPr id="9219" name="Rectangle 7"/>
          <p:cNvSpPr>
            <a:spLocks noGrp="1" noChangeArrowheads="1"/>
          </p:cNvSpPr>
          <p:nvPr>
            <p:ph type="body" idx="1"/>
          </p:nvPr>
        </p:nvSpPr>
        <p:spPr/>
        <p:txBody>
          <a:bodyPr/>
          <a:lstStyle/>
          <a:p>
            <a:pPr eaLnBrk="1" hangingPunct="1"/>
            <a:endParaRPr lang="fr-FR" smtClean="0"/>
          </a:p>
        </p:txBody>
      </p:sp>
      <p:pic>
        <p:nvPicPr>
          <p:cNvPr id="9220" name="Picture 8"/>
          <p:cNvPicPr>
            <a:picLocks noChangeAspect="1" noChangeArrowheads="1"/>
          </p:cNvPicPr>
          <p:nvPr/>
        </p:nvPicPr>
        <p:blipFill>
          <a:blip r:embed="rId2" cstate="print"/>
          <a:srcRect/>
          <a:stretch>
            <a:fillRect/>
          </a:stretch>
        </p:blipFill>
        <p:spPr bwMode="auto">
          <a:xfrm>
            <a:off x="755650" y="836613"/>
            <a:ext cx="7921625" cy="3711575"/>
          </a:xfrm>
          <a:prstGeom prst="rect">
            <a:avLst/>
          </a:prstGeom>
          <a:noFill/>
          <a:ln w="9525">
            <a:noFill/>
            <a:miter lim="800000"/>
            <a:headEnd/>
            <a:tailEnd/>
          </a:ln>
        </p:spPr>
      </p:pic>
      <p:sp>
        <p:nvSpPr>
          <p:cNvPr id="9221" name="Text Box 9"/>
          <p:cNvSpPr txBox="1">
            <a:spLocks noChangeArrowheads="1"/>
          </p:cNvSpPr>
          <p:nvPr/>
        </p:nvSpPr>
        <p:spPr bwMode="auto">
          <a:xfrm>
            <a:off x="755650" y="4581525"/>
            <a:ext cx="7632700" cy="1373188"/>
          </a:xfrm>
          <a:prstGeom prst="rect">
            <a:avLst/>
          </a:prstGeom>
          <a:noFill/>
          <a:ln w="9525">
            <a:noFill/>
            <a:miter lim="800000"/>
            <a:headEnd/>
            <a:tailEnd/>
          </a:ln>
        </p:spPr>
        <p:txBody>
          <a:bodyPr>
            <a:spAutoFit/>
          </a:bodyPr>
          <a:lstStyle/>
          <a:p>
            <a:pPr>
              <a:spcBef>
                <a:spcPct val="50000"/>
              </a:spcBef>
            </a:pPr>
            <a:r>
              <a:rPr lang="fr-FR" sz="2800" dirty="0">
                <a:solidFill>
                  <a:srgbClr val="C00000"/>
                </a:solidFill>
              </a:rPr>
              <a:t>Il sert à stocker les programmes et fichiers. Se branche sur la carte mère par l’intermédiaire d’une nappe IDE</a:t>
            </a:r>
            <a:r>
              <a:rPr lang="fr-FR" sz="2400" dirty="0">
                <a:solidFill>
                  <a:srgbClr val="C0000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ontage-alimentation-1.png"/>
          <p:cNvPicPr>
            <a:picLocks noGrp="1" noChangeAspect="1"/>
          </p:cNvPicPr>
          <p:nvPr>
            <p:ph idx="4294967295"/>
          </p:nvPr>
        </p:nvPicPr>
        <p:blipFill>
          <a:blip r:embed="rId2" cstate="print"/>
          <a:stretch>
            <a:fillRect/>
          </a:stretch>
        </p:blipFill>
        <p:spPr>
          <a:xfrm>
            <a:off x="1187624" y="836712"/>
            <a:ext cx="6583938" cy="4572484"/>
          </a:xfrm>
        </p:spPr>
      </p:pic>
      <p:sp>
        <p:nvSpPr>
          <p:cNvPr id="5" name="ZoneTexte 4"/>
          <p:cNvSpPr txBox="1"/>
          <p:nvPr/>
        </p:nvSpPr>
        <p:spPr>
          <a:xfrm>
            <a:off x="2231740" y="188640"/>
            <a:ext cx="4680520" cy="646331"/>
          </a:xfrm>
          <a:prstGeom prst="rect">
            <a:avLst/>
          </a:prstGeom>
          <a:noFill/>
        </p:spPr>
        <p:txBody>
          <a:bodyPr wrap="square" rtlCol="0">
            <a:spAutoFit/>
          </a:bodyPr>
          <a:lstStyle/>
          <a:p>
            <a:pPr algn="ctr"/>
            <a:r>
              <a:rPr lang="fr-FR" sz="3600" b="1" dirty="0" smtClean="0">
                <a:solidFill>
                  <a:srgbClr val="C00000"/>
                </a:solidFill>
              </a:rPr>
              <a:t>L’alimentation</a:t>
            </a:r>
            <a:endParaRPr lang="fr-FR" sz="3600" b="1" dirty="0"/>
          </a:p>
        </p:txBody>
      </p:sp>
      <p:sp>
        <p:nvSpPr>
          <p:cNvPr id="6" name="ZoneTexte 5"/>
          <p:cNvSpPr txBox="1"/>
          <p:nvPr/>
        </p:nvSpPr>
        <p:spPr>
          <a:xfrm>
            <a:off x="323528" y="5445224"/>
            <a:ext cx="8568952" cy="923330"/>
          </a:xfrm>
          <a:prstGeom prst="rect">
            <a:avLst/>
          </a:prstGeom>
          <a:noFill/>
        </p:spPr>
        <p:txBody>
          <a:bodyPr wrap="square" rtlCol="0">
            <a:spAutoFit/>
          </a:bodyPr>
          <a:lstStyle/>
          <a:p>
            <a:pPr algn="just"/>
            <a:r>
              <a:rPr lang="fr-FR" dirty="0" smtClean="0">
                <a:solidFill>
                  <a:srgbClr val="C00000"/>
                </a:solidFill>
              </a:rPr>
              <a:t>L'alimentation a pour rôle d'assurer la fourniture en électricité à tous les composants de votre ordinateur. C'est un élément important puisque les tensions délivrées doivent rester stables même lorsque l'alimentation est très sollicitée.</a:t>
            </a:r>
            <a:endParaRPr lang="fr-FR"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06437"/>
          </a:xfrm>
        </p:spPr>
        <p:txBody>
          <a:bodyPr/>
          <a:lstStyle/>
          <a:p>
            <a:pPr eaLnBrk="1" hangingPunct="1"/>
            <a:r>
              <a:rPr lang="fr-FR" sz="4000" b="1" dirty="0" smtClean="0">
                <a:solidFill>
                  <a:srgbClr val="C00000"/>
                </a:solidFill>
              </a:rPr>
              <a:t>La carte graphique</a:t>
            </a:r>
          </a:p>
        </p:txBody>
      </p:sp>
      <p:sp>
        <p:nvSpPr>
          <p:cNvPr id="19459" name="Rectangle 3"/>
          <p:cNvSpPr>
            <a:spLocks noGrp="1" noChangeArrowheads="1"/>
          </p:cNvSpPr>
          <p:nvPr>
            <p:ph type="body" idx="1"/>
          </p:nvPr>
        </p:nvSpPr>
        <p:spPr/>
        <p:txBody>
          <a:bodyPr/>
          <a:lstStyle/>
          <a:p>
            <a:pPr eaLnBrk="1" hangingPunct="1"/>
            <a:endParaRPr lang="fr-FR" smtClean="0"/>
          </a:p>
        </p:txBody>
      </p:sp>
      <p:pic>
        <p:nvPicPr>
          <p:cNvPr id="19460" name="Picture 4"/>
          <p:cNvPicPr>
            <a:picLocks noChangeAspect="1" noChangeArrowheads="1"/>
          </p:cNvPicPr>
          <p:nvPr/>
        </p:nvPicPr>
        <p:blipFill>
          <a:blip r:embed="rId2" cstate="print"/>
          <a:srcRect/>
          <a:stretch>
            <a:fillRect/>
          </a:stretch>
        </p:blipFill>
        <p:spPr bwMode="auto">
          <a:xfrm>
            <a:off x="468313" y="928688"/>
            <a:ext cx="8208962" cy="4256087"/>
          </a:xfrm>
          <a:prstGeom prst="rect">
            <a:avLst/>
          </a:prstGeom>
          <a:noFill/>
          <a:ln w="9525">
            <a:noFill/>
            <a:miter lim="800000"/>
            <a:headEnd/>
            <a:tailEnd/>
          </a:ln>
        </p:spPr>
      </p:pic>
      <p:sp>
        <p:nvSpPr>
          <p:cNvPr id="19461" name="Text Box 6"/>
          <p:cNvSpPr txBox="1">
            <a:spLocks noChangeArrowheads="1"/>
          </p:cNvSpPr>
          <p:nvPr/>
        </p:nvSpPr>
        <p:spPr bwMode="auto">
          <a:xfrm>
            <a:off x="468313" y="5229225"/>
            <a:ext cx="8207375" cy="830997"/>
          </a:xfrm>
          <a:prstGeom prst="rect">
            <a:avLst/>
          </a:prstGeom>
          <a:noFill/>
          <a:ln w="9525">
            <a:noFill/>
            <a:miter lim="800000"/>
            <a:headEnd/>
            <a:tailEnd/>
          </a:ln>
        </p:spPr>
        <p:txBody>
          <a:bodyPr>
            <a:spAutoFit/>
          </a:bodyPr>
          <a:lstStyle/>
          <a:p>
            <a:pPr>
              <a:spcBef>
                <a:spcPct val="50000"/>
              </a:spcBef>
            </a:pPr>
            <a:r>
              <a:rPr lang="fr-FR" sz="2400" dirty="0">
                <a:solidFill>
                  <a:srgbClr val="C00000"/>
                </a:solidFill>
              </a:rPr>
              <a:t>Sert à transcrire et gérer les signaux émis par tout le système, en images et les renvoie à l’écran.</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241</TotalTime>
  <Words>349</Words>
  <Application>Microsoft Office PowerPoint</Application>
  <PresentationFormat>Affichage à l'écran (4:3)</PresentationFormat>
  <Paragraphs>48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Modèle par défaut</vt:lpstr>
      <vt:lpstr>L’ordinateur</vt:lpstr>
      <vt:lpstr>Diapositive 2</vt:lpstr>
      <vt:lpstr>Diapositive 3</vt:lpstr>
      <vt:lpstr>Les ports de la carte mère</vt:lpstr>
      <vt:lpstr>Le processeur</vt:lpstr>
      <vt:lpstr>La mémoire vive (RAM)</vt:lpstr>
      <vt:lpstr>Le disque dur</vt:lpstr>
      <vt:lpstr>Diapositive 8</vt:lpstr>
      <vt:lpstr>La carte graphique</vt:lpstr>
      <vt:lpstr>La carte son</vt:lpstr>
      <vt:lpstr>Le graveur de DVD</vt:lpstr>
      <vt:lpstr>Le graveur CD</vt:lpstr>
      <vt:lpstr>La nappe IDE</vt:lpstr>
      <vt:lpstr>La nappe SATA (Serial ATA)</vt:lpstr>
      <vt:lpstr>Hub USB PCI</vt:lpstr>
      <vt:lpstr>Modem Interne 56k PCI</vt:lpstr>
      <vt:lpstr>La carte réseau filaire  (Ethernet RJ45)</vt:lpstr>
      <vt:lpstr>La carte réseau sans fil (WIFI)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photo</dc:title>
  <dc:creator>LEBARBIER</dc:creator>
  <cp:lastModifiedBy>LEBARBIER</cp:lastModifiedBy>
  <cp:revision>44</cp:revision>
  <dcterms:created xsi:type="dcterms:W3CDTF">2008-11-02T09:18:54Z</dcterms:created>
  <dcterms:modified xsi:type="dcterms:W3CDTF">2012-01-27T14:04:36Z</dcterms:modified>
</cp:coreProperties>
</file>